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70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5033" autoAdjust="0"/>
  </p:normalViewPr>
  <p:slideViewPr>
    <p:cSldViewPr snapToGrid="0" snapToObjects="1">
      <p:cViewPr varScale="1">
        <p:scale>
          <a:sx n="65" d="100"/>
          <a:sy n="65" d="100"/>
        </p:scale>
        <p:origin x="4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83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nfbrianza.blogspot.com/2017/02/le-commerce-e-lodr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untipertutti.it/2018/10/i-requisiti-softwar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5" name="Text 2"/>
          <p:cNvSpPr/>
          <p:nvPr/>
        </p:nvSpPr>
        <p:spPr>
          <a:xfrm>
            <a:off x="578556" y="553521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36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Progetto Ingegneria del software</a:t>
            </a:r>
            <a:r>
              <a:rPr lang="en-US" sz="524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5249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Gametop</a:t>
            </a:r>
            <a:br>
              <a:rPr lang="en-US" sz="524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</a:br>
            <a:r>
              <a:rPr lang="en-US" sz="2800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Docente</a:t>
            </a:r>
            <a:r>
              <a:rPr lang="en-US" sz="28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: Prof. Andrea De Lucia</a:t>
            </a:r>
          </a:p>
          <a:p>
            <a:pPr>
              <a:lnSpc>
                <a:spcPts val="6561"/>
              </a:lnSpc>
            </a:pPr>
            <a:r>
              <a:rPr lang="en-US" sz="28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Tutor: Dario Di Dario</a:t>
            </a:r>
            <a:br>
              <a:rPr lang="en-US" sz="28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</a:br>
            <a:r>
              <a:rPr lang="en-US" sz="2800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Studenti</a:t>
            </a:r>
            <a:r>
              <a:rPr lang="en-US" sz="28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: </a:t>
            </a:r>
            <a:br>
              <a:rPr lang="en-US" sz="28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</a:br>
            <a:r>
              <a:rPr lang="en-US" sz="28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      Vincenzo Tarantino        0512108025</a:t>
            </a:r>
            <a:br>
              <a:rPr lang="en-US" sz="28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</a:br>
            <a:r>
              <a:rPr lang="en-US" sz="28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      Luigi Sodano                   0512107590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Text 5"/>
          <p:cNvSpPr/>
          <p:nvPr/>
        </p:nvSpPr>
        <p:spPr>
          <a:xfrm>
            <a:off x="1299686" y="5400556"/>
            <a:ext cx="31165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2" name="Immagine 11" descr="Immagine che contiene logo, Elementi grafici, testo, Carattere&#10;&#10;Descrizione generata automaticamente">
            <a:extLst>
              <a:ext uri="{FF2B5EF4-FFF2-40B4-BE49-F238E27FC236}">
                <a16:creationId xmlns:a16="http://schemas.microsoft.com/office/drawing/2014/main" id="{352DF296-6C48-55E9-4A50-F506D78B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00" y="553521"/>
            <a:ext cx="5231580" cy="53002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87329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90049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3361" y="28369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Scenario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Effettua</a:t>
            </a: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Acquisto </a:t>
            </a:r>
            <a:r>
              <a:rPr lang="en-US" sz="4374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Utente</a:t>
            </a: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4374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Registrato</a:t>
            </a:r>
            <a:endParaRPr lang="en-US" sz="4374" dirty="0"/>
          </a:p>
        </p:txBody>
      </p:sp>
      <p:sp>
        <p:nvSpPr>
          <p:cNvPr id="9" name="Text 6"/>
          <p:cNvSpPr/>
          <p:nvPr/>
        </p:nvSpPr>
        <p:spPr>
          <a:xfrm>
            <a:off x="1555313" y="5163264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8B1F4B-3FFC-4541-69DD-8EF22B448199}"/>
              </a:ext>
            </a:extLst>
          </p:cNvPr>
          <p:cNvSpPr txBox="1"/>
          <p:nvPr/>
        </p:nvSpPr>
        <p:spPr>
          <a:xfrm>
            <a:off x="393361" y="1932972"/>
            <a:ext cx="10162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gestore degli ordini Luca è incaricato di confermare l’ordine effettuato in precedenza da Gennaro.</a:t>
            </a:r>
          </a:p>
          <a:p>
            <a:r>
              <a:rPr lang="it-IT" dirty="0"/>
              <a:t>Accede a </a:t>
            </a:r>
            <a:r>
              <a:rPr lang="it-IT" dirty="0" err="1"/>
              <a:t>Gametop</a:t>
            </a:r>
            <a:r>
              <a:rPr lang="it-IT" dirty="0"/>
              <a:t> selezionato il pulsante «Login Personale» ed inserisce le sue credenziali da «Gestore ordine», il sistema rileva l’account ed indirizza alla pagina riservata dei gestori degli ordini.</a:t>
            </a:r>
            <a:br>
              <a:rPr lang="it-IT" dirty="0"/>
            </a:br>
            <a:r>
              <a:rPr lang="it-IT" dirty="0"/>
              <a:t>A questo punto, Luca procede a selezionare l’ordine ricevuto e cliccando sul tasto conferma fa partire il processo di spedizione. Ora Luigi dovrà solo attendere l’arrivo del suo ordine.</a:t>
            </a:r>
          </a:p>
        </p:txBody>
      </p:sp>
      <p:pic>
        <p:nvPicPr>
          <p:cNvPr id="17" name="Immagine 1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88AFB2B-1DAE-39EE-5583-E98DF5F3E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3" y="3410301"/>
            <a:ext cx="8977649" cy="2203422"/>
          </a:xfrm>
          <a:prstGeom prst="rect">
            <a:avLst/>
          </a:prstGeom>
        </p:spPr>
      </p:pic>
      <p:pic>
        <p:nvPicPr>
          <p:cNvPr id="19" name="Immagine 1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51792414-8F08-799D-A4C0-C1949361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969" y="5493366"/>
            <a:ext cx="6917931" cy="2696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BE184C-92D5-0FAC-0419-BA0C91462EEF}"/>
              </a:ext>
            </a:extLst>
          </p:cNvPr>
          <p:cNvSpPr txBox="1"/>
          <p:nvPr/>
        </p:nvSpPr>
        <p:spPr>
          <a:xfrm>
            <a:off x="486136" y="312516"/>
            <a:ext cx="7685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CASI D’USO</a:t>
            </a:r>
          </a:p>
          <a:p>
            <a:endParaRPr lang="it-IT" sz="4000" dirty="0"/>
          </a:p>
          <a:p>
            <a:endParaRPr lang="it-IT" sz="4000" dirty="0"/>
          </a:p>
        </p:txBody>
      </p:sp>
      <p:pic>
        <p:nvPicPr>
          <p:cNvPr id="4" name="Immagine 3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5016E02F-D051-A1C5-24B6-B10CF88E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5" y="1009117"/>
            <a:ext cx="11344514" cy="722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6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3314D0-DA12-1DD3-D3AA-84A1CCCBE99E}"/>
              </a:ext>
            </a:extLst>
          </p:cNvPr>
          <p:cNvSpPr txBox="1"/>
          <p:nvPr/>
        </p:nvSpPr>
        <p:spPr>
          <a:xfrm>
            <a:off x="497711" y="330408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CASI D’USO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57B10D-A51B-481E-4B55-3129DD93AF76}"/>
              </a:ext>
            </a:extLst>
          </p:cNvPr>
          <p:cNvSpPr txBox="1"/>
          <p:nvPr/>
        </p:nvSpPr>
        <p:spPr>
          <a:xfrm>
            <a:off x="497711" y="1423686"/>
            <a:ext cx="872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Diagramma Casi d’uso relativo ai diversi tipi di Utente</a:t>
            </a:r>
          </a:p>
        </p:txBody>
      </p:sp>
      <p:pic>
        <p:nvPicPr>
          <p:cNvPr id="6" name="Immagine 5" descr="Immagine che contiene diagramma, linea, schermata, cerchio&#10;&#10;Descrizione generata automaticamente">
            <a:extLst>
              <a:ext uri="{FF2B5EF4-FFF2-40B4-BE49-F238E27FC236}">
                <a16:creationId xmlns:a16="http://schemas.microsoft.com/office/drawing/2014/main" id="{EEEFDADC-573A-216D-D20F-E8E1F135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4" y="2051088"/>
            <a:ext cx="9387069" cy="58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6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3314D0-DA12-1DD3-D3AA-84A1CCCBE99E}"/>
              </a:ext>
            </a:extLst>
          </p:cNvPr>
          <p:cNvSpPr txBox="1"/>
          <p:nvPr/>
        </p:nvSpPr>
        <p:spPr>
          <a:xfrm>
            <a:off x="497711" y="330408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CASI D’USO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57B10D-A51B-481E-4B55-3129DD93AF76}"/>
              </a:ext>
            </a:extLst>
          </p:cNvPr>
          <p:cNvSpPr txBox="1"/>
          <p:nvPr/>
        </p:nvSpPr>
        <p:spPr>
          <a:xfrm>
            <a:off x="497711" y="1423686"/>
            <a:ext cx="872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Diagramma Casi d’uso relativo ai diversi tipi di Utente «Personale»</a:t>
            </a:r>
          </a:p>
        </p:txBody>
      </p:sp>
      <p:pic>
        <p:nvPicPr>
          <p:cNvPr id="5" name="Immagine 4" descr="Immagine che contiene testo, diagramma, linea, cerchio&#10;&#10;Descrizione generata automaticamente">
            <a:extLst>
              <a:ext uri="{FF2B5EF4-FFF2-40B4-BE49-F238E27FC236}">
                <a16:creationId xmlns:a16="http://schemas.microsoft.com/office/drawing/2014/main" id="{7A91E770-220E-9151-E027-36AAB3F5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0" y="2477379"/>
            <a:ext cx="4252328" cy="4328535"/>
          </a:xfrm>
          <a:prstGeom prst="rect">
            <a:avLst/>
          </a:prstGeom>
        </p:spPr>
      </p:pic>
      <p:pic>
        <p:nvPicPr>
          <p:cNvPr id="8" name="Immagine 7" descr="Immagine che contiene diagramma, testo, cerchio, schermata&#10;&#10;Descrizione generata automaticamente">
            <a:extLst>
              <a:ext uri="{FF2B5EF4-FFF2-40B4-BE49-F238E27FC236}">
                <a16:creationId xmlns:a16="http://schemas.microsoft.com/office/drawing/2014/main" id="{79F8106E-5855-14CD-B19C-EE8059A0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48" y="2734456"/>
            <a:ext cx="5238913" cy="3814379"/>
          </a:xfrm>
          <a:prstGeom prst="rect">
            <a:avLst/>
          </a:prstGeom>
        </p:spPr>
      </p:pic>
      <p:pic>
        <p:nvPicPr>
          <p:cNvPr id="10" name="Immagine 9" descr="Immagine che contiene diagramma, cerchio, testo, linea&#10;&#10;Descrizione generata automaticamente">
            <a:extLst>
              <a:ext uri="{FF2B5EF4-FFF2-40B4-BE49-F238E27FC236}">
                <a16:creationId xmlns:a16="http://schemas.microsoft.com/office/drawing/2014/main" id="{CFE5EB3A-3F53-66C5-890B-5A01668A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954" y="2675516"/>
            <a:ext cx="5648446" cy="4130398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71AA521-E4B8-F341-D6B9-FDD341F79C5D}"/>
              </a:ext>
            </a:extLst>
          </p:cNvPr>
          <p:cNvCxnSpPr/>
          <p:nvPr/>
        </p:nvCxnSpPr>
        <p:spPr>
          <a:xfrm>
            <a:off x="4166886" y="2060294"/>
            <a:ext cx="0" cy="616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E292534-4334-8E2A-9792-CB01A575937C}"/>
              </a:ext>
            </a:extLst>
          </p:cNvPr>
          <p:cNvCxnSpPr/>
          <p:nvPr/>
        </p:nvCxnSpPr>
        <p:spPr>
          <a:xfrm>
            <a:off x="9226952" y="2060294"/>
            <a:ext cx="0" cy="616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84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733E5CF-D9A7-DC34-24C2-CAB3DE87FFAD}"/>
              </a:ext>
            </a:extLst>
          </p:cNvPr>
          <p:cNvSpPr txBox="1"/>
          <p:nvPr/>
        </p:nvSpPr>
        <p:spPr>
          <a:xfrm>
            <a:off x="757123" y="603504"/>
            <a:ext cx="4103827" cy="1755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79391" y="1470355"/>
            <a:ext cx="1865376" cy="21946"/>
          </a:xfrm>
          <a:custGeom>
            <a:avLst/>
            <a:gdLst>
              <a:gd name="connsiteX0" fmla="*/ 0 w 1865376"/>
              <a:gd name="connsiteY0" fmla="*/ 0 h 21946"/>
              <a:gd name="connsiteX1" fmla="*/ 659100 w 1865376"/>
              <a:gd name="connsiteY1" fmla="*/ 0 h 21946"/>
              <a:gd name="connsiteX2" fmla="*/ 1299545 w 1865376"/>
              <a:gd name="connsiteY2" fmla="*/ 0 h 21946"/>
              <a:gd name="connsiteX3" fmla="*/ 1865376 w 1865376"/>
              <a:gd name="connsiteY3" fmla="*/ 0 h 21946"/>
              <a:gd name="connsiteX4" fmla="*/ 1865376 w 1865376"/>
              <a:gd name="connsiteY4" fmla="*/ 21946 h 21946"/>
              <a:gd name="connsiteX5" fmla="*/ 1280892 w 1865376"/>
              <a:gd name="connsiteY5" fmla="*/ 21946 h 21946"/>
              <a:gd name="connsiteX6" fmla="*/ 659100 w 1865376"/>
              <a:gd name="connsiteY6" fmla="*/ 21946 h 21946"/>
              <a:gd name="connsiteX7" fmla="*/ 0 w 1865376"/>
              <a:gd name="connsiteY7" fmla="*/ 21946 h 21946"/>
              <a:gd name="connsiteX8" fmla="*/ 0 w 1865376"/>
              <a:gd name="connsiteY8" fmla="*/ 0 h 21946"/>
              <a:gd name="connsiteX0" fmla="*/ 0 w 1865376"/>
              <a:gd name="connsiteY0" fmla="*/ 0 h 21946"/>
              <a:gd name="connsiteX1" fmla="*/ 603138 w 1865376"/>
              <a:gd name="connsiteY1" fmla="*/ 0 h 21946"/>
              <a:gd name="connsiteX2" fmla="*/ 1168969 w 1865376"/>
              <a:gd name="connsiteY2" fmla="*/ 0 h 21946"/>
              <a:gd name="connsiteX3" fmla="*/ 1865376 w 1865376"/>
              <a:gd name="connsiteY3" fmla="*/ 0 h 21946"/>
              <a:gd name="connsiteX4" fmla="*/ 1865376 w 1865376"/>
              <a:gd name="connsiteY4" fmla="*/ 21946 h 21946"/>
              <a:gd name="connsiteX5" fmla="*/ 1280892 w 1865376"/>
              <a:gd name="connsiteY5" fmla="*/ 21946 h 21946"/>
              <a:gd name="connsiteX6" fmla="*/ 621792 w 1865376"/>
              <a:gd name="connsiteY6" fmla="*/ 21946 h 21946"/>
              <a:gd name="connsiteX7" fmla="*/ 0 w 1865376"/>
              <a:gd name="connsiteY7" fmla="*/ 21946 h 21946"/>
              <a:gd name="connsiteX8" fmla="*/ 0 w 1865376"/>
              <a:gd name="connsiteY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376" h="21946" fill="none" extrusionOk="0">
                <a:moveTo>
                  <a:pt x="0" y="0"/>
                </a:moveTo>
                <a:cubicBezTo>
                  <a:pt x="162287" y="-26873"/>
                  <a:pt x="411339" y="32648"/>
                  <a:pt x="659100" y="0"/>
                </a:cubicBezTo>
                <a:cubicBezTo>
                  <a:pt x="927597" y="-7392"/>
                  <a:pt x="1094424" y="58200"/>
                  <a:pt x="1299545" y="0"/>
                </a:cubicBezTo>
                <a:cubicBezTo>
                  <a:pt x="1519101" y="-3456"/>
                  <a:pt x="1614485" y="-4578"/>
                  <a:pt x="1865376" y="0"/>
                </a:cubicBezTo>
                <a:cubicBezTo>
                  <a:pt x="1865339" y="6910"/>
                  <a:pt x="1865038" y="11920"/>
                  <a:pt x="1865376" y="21946"/>
                </a:cubicBezTo>
                <a:cubicBezTo>
                  <a:pt x="1567031" y="19893"/>
                  <a:pt x="1401997" y="27218"/>
                  <a:pt x="1280892" y="21946"/>
                </a:cubicBezTo>
                <a:cubicBezTo>
                  <a:pt x="1100246" y="3997"/>
                  <a:pt x="958919" y="17155"/>
                  <a:pt x="659100" y="21946"/>
                </a:cubicBezTo>
                <a:cubicBezTo>
                  <a:pt x="357206" y="15643"/>
                  <a:pt x="237495" y="56894"/>
                  <a:pt x="0" y="21946"/>
                </a:cubicBezTo>
                <a:cubicBezTo>
                  <a:pt x="-792" y="15306"/>
                  <a:pt x="962" y="9047"/>
                  <a:pt x="0" y="0"/>
                </a:cubicBezTo>
                <a:close/>
              </a:path>
              <a:path w="1865376" h="21946" stroke="0" extrusionOk="0">
                <a:moveTo>
                  <a:pt x="0" y="0"/>
                </a:moveTo>
                <a:cubicBezTo>
                  <a:pt x="270163" y="34976"/>
                  <a:pt x="483385" y="6182"/>
                  <a:pt x="603138" y="0"/>
                </a:cubicBezTo>
                <a:cubicBezTo>
                  <a:pt x="708810" y="19839"/>
                  <a:pt x="887043" y="-11961"/>
                  <a:pt x="1168969" y="0"/>
                </a:cubicBezTo>
                <a:cubicBezTo>
                  <a:pt x="1416440" y="47230"/>
                  <a:pt x="1646844" y="19078"/>
                  <a:pt x="1865376" y="0"/>
                </a:cubicBezTo>
                <a:cubicBezTo>
                  <a:pt x="1864434" y="9618"/>
                  <a:pt x="1863711" y="16594"/>
                  <a:pt x="1865376" y="21946"/>
                </a:cubicBezTo>
                <a:cubicBezTo>
                  <a:pt x="1751925" y="28257"/>
                  <a:pt x="1421277" y="13259"/>
                  <a:pt x="1280892" y="21946"/>
                </a:cubicBezTo>
                <a:cubicBezTo>
                  <a:pt x="1131702" y="49803"/>
                  <a:pt x="762350" y="30726"/>
                  <a:pt x="621792" y="21946"/>
                </a:cubicBezTo>
                <a:cubicBezTo>
                  <a:pt x="468060" y="-9337"/>
                  <a:pt x="153599" y="23291"/>
                  <a:pt x="0" y="21946"/>
                </a:cubicBezTo>
                <a:cubicBezTo>
                  <a:pt x="253" y="16783"/>
                  <a:pt x="-781" y="5027"/>
                  <a:pt x="0" y="0"/>
                </a:cubicBezTo>
                <a:close/>
              </a:path>
              <a:path w="1865376" h="21946" fill="none" stroke="0" extrusionOk="0">
                <a:moveTo>
                  <a:pt x="0" y="0"/>
                </a:moveTo>
                <a:cubicBezTo>
                  <a:pt x="130794" y="-50565"/>
                  <a:pt x="370935" y="37830"/>
                  <a:pt x="659100" y="0"/>
                </a:cubicBezTo>
                <a:cubicBezTo>
                  <a:pt x="944851" y="-19569"/>
                  <a:pt x="1067162" y="20758"/>
                  <a:pt x="1299545" y="0"/>
                </a:cubicBezTo>
                <a:cubicBezTo>
                  <a:pt x="1496016" y="-7959"/>
                  <a:pt x="1602357" y="-14017"/>
                  <a:pt x="1865376" y="0"/>
                </a:cubicBezTo>
                <a:cubicBezTo>
                  <a:pt x="1863978" y="6874"/>
                  <a:pt x="1865133" y="12430"/>
                  <a:pt x="1865376" y="21946"/>
                </a:cubicBezTo>
                <a:cubicBezTo>
                  <a:pt x="1612503" y="16266"/>
                  <a:pt x="1421190" y="25238"/>
                  <a:pt x="1280892" y="21946"/>
                </a:cubicBezTo>
                <a:cubicBezTo>
                  <a:pt x="1100650" y="289"/>
                  <a:pt x="949647" y="33381"/>
                  <a:pt x="659100" y="21946"/>
                </a:cubicBezTo>
                <a:cubicBezTo>
                  <a:pt x="353831" y="-6373"/>
                  <a:pt x="229792" y="71747"/>
                  <a:pt x="0" y="21946"/>
                </a:cubicBezTo>
                <a:cubicBezTo>
                  <a:pt x="57" y="14992"/>
                  <a:pt x="1054" y="8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65376"/>
                      <a:gd name="connsiteY0" fmla="*/ 0 h 21946"/>
                      <a:gd name="connsiteX1" fmla="*/ 659100 w 1865376"/>
                      <a:gd name="connsiteY1" fmla="*/ 0 h 21946"/>
                      <a:gd name="connsiteX2" fmla="*/ 1299545 w 1865376"/>
                      <a:gd name="connsiteY2" fmla="*/ 0 h 21946"/>
                      <a:gd name="connsiteX3" fmla="*/ 1865376 w 1865376"/>
                      <a:gd name="connsiteY3" fmla="*/ 0 h 21946"/>
                      <a:gd name="connsiteX4" fmla="*/ 1865376 w 1865376"/>
                      <a:gd name="connsiteY4" fmla="*/ 21946 h 21946"/>
                      <a:gd name="connsiteX5" fmla="*/ 1280892 w 1865376"/>
                      <a:gd name="connsiteY5" fmla="*/ 21946 h 21946"/>
                      <a:gd name="connsiteX6" fmla="*/ 659100 w 1865376"/>
                      <a:gd name="connsiteY6" fmla="*/ 21946 h 21946"/>
                      <a:gd name="connsiteX7" fmla="*/ 0 w 1865376"/>
                      <a:gd name="connsiteY7" fmla="*/ 21946 h 21946"/>
                      <a:gd name="connsiteX8" fmla="*/ 0 w 1865376"/>
                      <a:gd name="connsiteY8" fmla="*/ 0 h 2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65376" h="21946" fill="none" extrusionOk="0">
                        <a:moveTo>
                          <a:pt x="0" y="0"/>
                        </a:moveTo>
                        <a:cubicBezTo>
                          <a:pt x="171664" y="-25356"/>
                          <a:pt x="402973" y="25806"/>
                          <a:pt x="659100" y="0"/>
                        </a:cubicBezTo>
                        <a:cubicBezTo>
                          <a:pt x="915227" y="-25806"/>
                          <a:pt x="1090736" y="20008"/>
                          <a:pt x="1299545" y="0"/>
                        </a:cubicBezTo>
                        <a:cubicBezTo>
                          <a:pt x="1508355" y="-20008"/>
                          <a:pt x="1603159" y="-18452"/>
                          <a:pt x="1865376" y="0"/>
                        </a:cubicBezTo>
                        <a:cubicBezTo>
                          <a:pt x="1864841" y="7346"/>
                          <a:pt x="1864948" y="12342"/>
                          <a:pt x="1865376" y="21946"/>
                        </a:cubicBezTo>
                        <a:cubicBezTo>
                          <a:pt x="1598927" y="14655"/>
                          <a:pt x="1415650" y="36638"/>
                          <a:pt x="1280892" y="21946"/>
                        </a:cubicBezTo>
                        <a:cubicBezTo>
                          <a:pt x="1146134" y="7254"/>
                          <a:pt x="961435" y="22283"/>
                          <a:pt x="659100" y="21946"/>
                        </a:cubicBezTo>
                        <a:cubicBezTo>
                          <a:pt x="356765" y="21609"/>
                          <a:pt x="242642" y="53889"/>
                          <a:pt x="0" y="21946"/>
                        </a:cubicBezTo>
                        <a:cubicBezTo>
                          <a:pt x="-456" y="14705"/>
                          <a:pt x="-324" y="8091"/>
                          <a:pt x="0" y="0"/>
                        </a:cubicBezTo>
                        <a:close/>
                      </a:path>
                      <a:path w="1865376" h="21946" stroke="0" extrusionOk="0">
                        <a:moveTo>
                          <a:pt x="0" y="0"/>
                        </a:moveTo>
                        <a:cubicBezTo>
                          <a:pt x="271425" y="4968"/>
                          <a:pt x="479698" y="8369"/>
                          <a:pt x="603138" y="0"/>
                        </a:cubicBezTo>
                        <a:cubicBezTo>
                          <a:pt x="726578" y="-8369"/>
                          <a:pt x="937940" y="-14675"/>
                          <a:pt x="1168969" y="0"/>
                        </a:cubicBezTo>
                        <a:cubicBezTo>
                          <a:pt x="1399998" y="14675"/>
                          <a:pt x="1661942" y="11116"/>
                          <a:pt x="1865376" y="0"/>
                        </a:cubicBezTo>
                        <a:cubicBezTo>
                          <a:pt x="1864362" y="10031"/>
                          <a:pt x="1864572" y="16643"/>
                          <a:pt x="1865376" y="21946"/>
                        </a:cubicBezTo>
                        <a:cubicBezTo>
                          <a:pt x="1743147" y="20700"/>
                          <a:pt x="1422752" y="8804"/>
                          <a:pt x="1280892" y="21946"/>
                        </a:cubicBezTo>
                        <a:cubicBezTo>
                          <a:pt x="1139032" y="35088"/>
                          <a:pt x="780480" y="54782"/>
                          <a:pt x="621792" y="21946"/>
                        </a:cubicBezTo>
                        <a:cubicBezTo>
                          <a:pt x="463104" y="-10890"/>
                          <a:pt x="153846" y="28408"/>
                          <a:pt x="0" y="21946"/>
                        </a:cubicBezTo>
                        <a:cubicBezTo>
                          <a:pt x="29" y="16642"/>
                          <a:pt x="128" y="48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2C5308-4FEA-8420-BB0B-271227796E12}"/>
              </a:ext>
            </a:extLst>
          </p:cNvPr>
          <p:cNvSpPr txBox="1"/>
          <p:nvPr/>
        </p:nvSpPr>
        <p:spPr>
          <a:xfrm>
            <a:off x="5585154" y="603504"/>
            <a:ext cx="8273491" cy="1755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Sequence diagram per la </a:t>
            </a:r>
            <a:r>
              <a:rPr lang="en-US" sz="2600" dirty="0" err="1"/>
              <a:t>gestione</a:t>
            </a:r>
            <a:r>
              <a:rPr lang="en-US" sz="2600" dirty="0"/>
              <a:t> del login al </a:t>
            </a:r>
            <a:r>
              <a:rPr lang="en-US" sz="2600" dirty="0" err="1"/>
              <a:t>sito</a:t>
            </a:r>
            <a:endParaRPr lang="en-US" sz="2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7" name="Immagine 6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A7686671-A970-F748-0EC5-E93D2599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77" y="2749123"/>
            <a:ext cx="12586014" cy="47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1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F5EDBD-C27F-C027-D8C9-544FE6A7AAFD}"/>
              </a:ext>
            </a:extLst>
          </p:cNvPr>
          <p:cNvSpPr txBox="1"/>
          <p:nvPr/>
        </p:nvSpPr>
        <p:spPr>
          <a:xfrm>
            <a:off x="567160" y="480878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dirty="0"/>
              <a:t>Hardware/software mapping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D41517-7C96-3043-0A94-2F8FE1895ED9}"/>
              </a:ext>
            </a:extLst>
          </p:cNvPr>
          <p:cNvSpPr txBox="1"/>
          <p:nvPr/>
        </p:nvSpPr>
        <p:spPr>
          <a:xfrm>
            <a:off x="7581419" y="2138014"/>
            <a:ext cx="7315200" cy="4340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790"/>
              </a:spcBef>
              <a:buFont typeface="Wingdings" panose="05000000000000000000" pitchFamily="2" charset="2"/>
              <a:buChar char="§"/>
            </a:pPr>
            <a:r>
              <a:rPr lang="it-IT" sz="1800" b="1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it-IT" sz="1800" b="1" spc="-3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 marL="0" indent="0">
              <a:lnSpc>
                <a:spcPct val="107000"/>
              </a:lnSpc>
              <a:spcBef>
                <a:spcPts val="790"/>
              </a:spcBef>
              <a:buNone/>
            </a:pP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</a:t>
            </a:r>
            <a:r>
              <a:rPr lang="it-IT" sz="1800" spc="-7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server</a:t>
            </a:r>
            <a:r>
              <a:rPr lang="it-IT" sz="1800" spc="-6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utilizzato</a:t>
            </a:r>
            <a:r>
              <a:rPr lang="it-IT" sz="1800" spc="-7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è</a:t>
            </a:r>
            <a:r>
              <a:rPr lang="it-IT" sz="1800" spc="-6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Apache</a:t>
            </a:r>
            <a:r>
              <a:rPr lang="it-IT" sz="1800" spc="-6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Tomcat.</a:t>
            </a:r>
            <a:endParaRPr lang="it-IT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7000"/>
              </a:lnSpc>
              <a:spcBef>
                <a:spcPts val="790"/>
              </a:spcBef>
              <a:buFont typeface="Wingdings" panose="05000000000000000000" pitchFamily="2" charset="2"/>
              <a:buChar char="§"/>
            </a:pPr>
            <a:r>
              <a:rPr lang="it-IT" sz="1800" b="1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it-IT" sz="1800" b="1" spc="-3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it-IT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790"/>
              </a:spcBef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L’utente</a:t>
            </a:r>
            <a:r>
              <a:rPr lang="it-IT" sz="1800" spc="-2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utilizza</a:t>
            </a:r>
            <a:r>
              <a:rPr lang="it-IT" sz="1800" spc="-2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</a:t>
            </a:r>
            <a:r>
              <a:rPr lang="it-IT" sz="1800" spc="-1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</a:t>
            </a:r>
            <a:r>
              <a:rPr lang="it-IT" sz="1800" spc="-2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mediante</a:t>
            </a:r>
            <a:r>
              <a:rPr lang="it-IT" sz="1800" spc="-2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</a:t>
            </a:r>
            <a:r>
              <a:rPr lang="it-IT" sz="1800" spc="-3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Browser</a:t>
            </a:r>
            <a:r>
              <a:rPr lang="it-IT" sz="1800" spc="-3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installato</a:t>
            </a:r>
            <a:r>
              <a:rPr lang="it-IT" sz="1800" spc="-1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all’interno</a:t>
            </a:r>
            <a:r>
              <a:rPr lang="it-IT" sz="1800" spc="-4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</a:t>
            </a:r>
            <a:r>
              <a:rPr lang="it-IT" sz="1800" spc="-2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suo</a:t>
            </a:r>
            <a:r>
              <a:rPr lang="it-IT" sz="1800" spc="-3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dispositivo</a:t>
            </a:r>
            <a:r>
              <a:rPr lang="it-IT" sz="1800" spc="-2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(ad </a:t>
            </a:r>
            <a:r>
              <a:rPr lang="en-US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es.</a:t>
            </a:r>
            <a:r>
              <a:rPr lang="en-US" sz="1800" spc="-7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Chrome, Firefox).</a:t>
            </a:r>
            <a:endParaRPr lang="it-IT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7000"/>
              </a:lnSpc>
              <a:spcBef>
                <a:spcPts val="790"/>
              </a:spcBef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US" sz="1800" b="1" spc="1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en-US" sz="1800" b="1" spc="1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it-IT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790"/>
              </a:spcBef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</a:t>
            </a:r>
            <a:r>
              <a:rPr lang="it-IT" sz="1800" spc="-3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sistema,</a:t>
            </a:r>
            <a:r>
              <a:rPr lang="it-IT" sz="1800" spc="-2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it-IT" sz="1800" spc="-1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quindi</a:t>
            </a:r>
            <a:r>
              <a:rPr lang="it-IT" sz="1800" spc="-2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</a:t>
            </a:r>
            <a:r>
              <a:rPr lang="it-IT" sz="1800" spc="-1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funzionalità,</a:t>
            </a:r>
            <a:r>
              <a:rPr lang="it-IT" sz="1800" spc="-2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sono</a:t>
            </a:r>
            <a:r>
              <a:rPr lang="it-IT" sz="1800" spc="-2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implementate</a:t>
            </a:r>
            <a:r>
              <a:rPr lang="it-IT" sz="1800" spc="-2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lang="it-IT" sz="1800" spc="-2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linguaggio</a:t>
            </a:r>
            <a:r>
              <a:rPr lang="it-IT" sz="1800" spc="-2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 (</a:t>
            </a:r>
            <a:r>
              <a:rPr lang="it-IT" sz="1800" dirty="0" err="1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Servlet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  <a:r>
              <a:rPr lang="it-IT" sz="1800" spc="-3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</a:t>
            </a:r>
            <a:r>
              <a:rPr lang="it-IT" sz="1800" spc="-2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codice in </a:t>
            </a:r>
            <a:r>
              <a:rPr lang="it-IT" sz="1800" dirty="0" err="1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JavaServlet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verrà tradotto in linguaggio HTML e JSP, inoltre, il codice risultante viene</a:t>
            </a:r>
            <a:r>
              <a:rPr lang="it-IT" sz="1800" spc="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inviato</a:t>
            </a:r>
            <a:r>
              <a:rPr lang="it-IT" sz="1800" spc="-9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</a:t>
            </a:r>
            <a:r>
              <a:rPr lang="it-IT" sz="1800" spc="-8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browser</a:t>
            </a:r>
            <a:r>
              <a:rPr lang="it-IT" sz="1800" spc="-9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</a:t>
            </a:r>
            <a:r>
              <a:rPr lang="it-IT" sz="1800" spc="-1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client.</a:t>
            </a:r>
          </a:p>
          <a:p>
            <a:pPr>
              <a:lnSpc>
                <a:spcPct val="107000"/>
              </a:lnSpc>
              <a:spcBef>
                <a:spcPts val="790"/>
              </a:spcBef>
              <a:buFont typeface="Wingdings" panose="05000000000000000000" pitchFamily="2" charset="2"/>
              <a:buChar char="§"/>
            </a:pP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it-IT" sz="1800" b="1" spc="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it-IT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920"/>
              </a:spcBef>
              <a:spcAft>
                <a:spcPts val="0"/>
              </a:spcAft>
              <a:buNone/>
            </a:pPr>
            <a:r>
              <a:rPr lang="it-IT" sz="1800" spc="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it-IT" sz="1800" spc="-9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BM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it-IT" sz="1800" spc="-8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it-IT" sz="1800" spc="-9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è</a:t>
            </a:r>
            <a:r>
              <a:rPr lang="it-IT" sz="1800" spc="-8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</a:t>
            </a:r>
            <a:r>
              <a:rPr lang="it-IT" sz="1800" spc="-1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L,</a:t>
            </a:r>
            <a:r>
              <a:rPr lang="it-IT" sz="1800" spc="-8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it-IT" sz="1800" spc="-8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lang="it-IT" sz="1800" spc="-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it-IT" sz="1800" spc="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it-IT" sz="1800" spc="-8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</a:t>
            </a:r>
            <a:r>
              <a:rPr lang="it-IT" sz="1800" spc="-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enta</a:t>
            </a:r>
            <a:r>
              <a:rPr lang="it-IT" sz="1800" spc="-9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it-IT" sz="1800" spc="-2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it-IT" sz="1800" spc="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</a:t>
            </a:r>
            <a:r>
              <a:rPr lang="it-IT" sz="1800" spc="-9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3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it-IT" sz="1800" spc="-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it-IT" sz="1800" spc="-6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it-IT" sz="1800" spc="-1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it-IT" sz="1800" spc="-8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it-IT" sz="1800" spc="-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ett</a:t>
            </a:r>
            <a:r>
              <a:rPr lang="it-IT" sz="1800" spc="-1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  <a:r>
              <a:rPr lang="it-IT" sz="1800" spc="-9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spc="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it-IT" sz="1800" spc="-2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it-IT" sz="1800" spc="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it-IT" sz="1800" spc="-1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</a:t>
            </a:r>
            <a:r>
              <a:rPr lang="it-IT" sz="1800" spc="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it-IT" sz="1800" spc="-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it-IT" sz="1800" spc="-8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it-IT" sz="1800" spc="-15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it-IT" sz="1800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sistema</a:t>
            </a:r>
            <a:r>
              <a:rPr lang="it-IT" sz="1800" spc="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it-IT" sz="1800" spc="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database</a:t>
            </a:r>
            <a:endParaRPr lang="it-IT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Segnaposto contenuto 8">
            <a:extLst>
              <a:ext uri="{FF2B5EF4-FFF2-40B4-BE49-F238E27FC236}">
                <a16:creationId xmlns:a16="http://schemas.microsoft.com/office/drawing/2014/main" id="{4AA8FDD5-7239-4663-9E05-9D739FE1EB1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0" y="2262460"/>
            <a:ext cx="7077380" cy="40920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809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33885A-2D64-0E6F-3B33-94D9E9CF6361}"/>
              </a:ext>
            </a:extLst>
          </p:cNvPr>
          <p:cNvSpPr txBox="1"/>
          <p:nvPr/>
        </p:nvSpPr>
        <p:spPr>
          <a:xfrm>
            <a:off x="6759615" y="2176734"/>
            <a:ext cx="7315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1800" b="1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Avenir Next"/>
                <a:ea typeface="Calibri" panose="020F0502020204030204" pitchFamily="34" charset="0"/>
                <a:cs typeface="Times New Roman" panose="02020603050405020304" pitchFamily="18" charset="0"/>
              </a:rPr>
              <a:t>Gestisce le interazioni utente-sistema attraverso le pagine JSP e </a:t>
            </a:r>
            <a:r>
              <a:rPr lang="it-IT" sz="1800" dirty="0" err="1">
                <a:effectLst/>
                <a:latin typeface="Avenir Next"/>
                <a:ea typeface="Calibri" panose="020F0502020204030204" pitchFamily="34" charset="0"/>
                <a:cs typeface="Times New Roman" panose="02020603050405020304" pitchFamily="18" charset="0"/>
              </a:rPr>
              <a:t>servlet</a:t>
            </a:r>
            <a:r>
              <a:rPr lang="it-IT" sz="1800" dirty="0">
                <a:effectLst/>
                <a:latin typeface="Avenir Next"/>
                <a:ea typeface="Calibri" panose="020F0502020204030204" pitchFamily="34" charset="0"/>
                <a:cs typeface="Times New Roman" panose="02020603050405020304" pitchFamily="18" charset="0"/>
              </a:rPr>
              <a:t> per i vari servizi offerti dal sistema.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800" b="1" spc="-5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GestioneAccount</a:t>
            </a:r>
            <a:endParaRPr lang="it-IT" sz="1800" b="1" spc="-5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Offre tutte le attività che comprendono la gestione di un account(login, registrazione, visualizzazione informazioni sugli account e manipolazione degli account).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800" b="1" dirty="0" err="1">
                <a:effectLst/>
                <a:latin typeface="Avenir Next"/>
                <a:ea typeface="Symbol" panose="05050102010706020507" pitchFamily="18" charset="2"/>
                <a:cs typeface="Symbol" panose="05050102010706020507" pitchFamily="18" charset="2"/>
              </a:rPr>
              <a:t>GestioneCarrello</a:t>
            </a:r>
            <a:endParaRPr lang="it-IT" sz="1800" dirty="0">
              <a:effectLst/>
              <a:latin typeface="Avenir Nex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Gestisce tutte le attività del carrello(aggiunta, rimozione e procedere all’ordine).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GestioneAcquisti</a:t>
            </a:r>
            <a:endParaRPr lang="it-IT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Gestisce tutte le fasi che portano alla conclusione di un acquisto(inserire dati spedizione, dati carta e la gestione degl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ordini dovuti agli acquisti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800" b="1" dirty="0" err="1">
                <a:effectLst/>
                <a:latin typeface="Avenir Next"/>
                <a:ea typeface="Symbol" panose="05050102010706020507" pitchFamily="18" charset="2"/>
                <a:cs typeface="Symbol" panose="05050102010706020507" pitchFamily="18" charset="2"/>
              </a:rPr>
              <a:t>GestioneProdotti</a:t>
            </a:r>
            <a:endParaRPr lang="it-IT" sz="1800" b="1" dirty="0">
              <a:latin typeface="Avenir Nex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Offre tutte le attività ch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comprendono la gestione dei prodotti(visualizzazione prodotti, creazione, modifica e rimozione)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t-IT" sz="1800" dirty="0">
              <a:effectLst/>
              <a:latin typeface="Avenir Next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3744E2-7FB5-0A53-7B5A-D6832190ACD2}"/>
              </a:ext>
            </a:extLst>
          </p:cNvPr>
          <p:cNvSpPr txBox="1"/>
          <p:nvPr/>
        </p:nvSpPr>
        <p:spPr>
          <a:xfrm>
            <a:off x="405114" y="474561"/>
            <a:ext cx="6910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SOTTOSISTEMI</a:t>
            </a:r>
          </a:p>
        </p:txBody>
      </p:sp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434B5D02-316F-4B7F-9DD1-A0D58392610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3" y="1644721"/>
            <a:ext cx="5879940" cy="6267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1E260AF-71D0-03E4-C18D-0FB0EB16C833}"/>
              </a:ext>
            </a:extLst>
          </p:cNvPr>
          <p:cNvSpPr/>
          <p:nvPr/>
        </p:nvSpPr>
        <p:spPr>
          <a:xfrm>
            <a:off x="6759615" y="1397891"/>
            <a:ext cx="7315200" cy="6918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05E2EC1-B763-DA9D-E4C8-F89D6D61508D}"/>
              </a:ext>
            </a:extLst>
          </p:cNvPr>
          <p:cNvSpPr/>
          <p:nvPr/>
        </p:nvSpPr>
        <p:spPr>
          <a:xfrm>
            <a:off x="6759615" y="6930591"/>
            <a:ext cx="7315200" cy="6918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91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A45B40-E69C-1846-EA69-EC9103E73401}"/>
              </a:ext>
            </a:extLst>
          </p:cNvPr>
          <p:cNvSpPr txBox="1"/>
          <p:nvPr/>
        </p:nvSpPr>
        <p:spPr>
          <a:xfrm>
            <a:off x="535258" y="339441"/>
            <a:ext cx="6779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CLASS DIAGRAM</a:t>
            </a:r>
          </a:p>
        </p:txBody>
      </p:sp>
      <p:pic>
        <p:nvPicPr>
          <p:cNvPr id="4" name="Immagine 3" descr="Immagine che contiene testo, schermata, Parallelo, numero&#10;&#10;Descrizione generata automaticamente">
            <a:extLst>
              <a:ext uri="{FF2B5EF4-FFF2-40B4-BE49-F238E27FC236}">
                <a16:creationId xmlns:a16="http://schemas.microsoft.com/office/drawing/2014/main" id="{AB4E02DC-ACF6-BFCD-DEF5-CD9662E5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31" y="996462"/>
            <a:ext cx="11934091" cy="72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82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74F1E4-7580-9F5E-36F3-81CD3E7800F0}"/>
              </a:ext>
            </a:extLst>
          </p:cNvPr>
          <p:cNvSpPr txBox="1"/>
          <p:nvPr/>
        </p:nvSpPr>
        <p:spPr>
          <a:xfrm>
            <a:off x="412594" y="423746"/>
            <a:ext cx="98688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Testing</a:t>
            </a:r>
          </a:p>
          <a:p>
            <a:endParaRPr lang="it-IT" sz="4400" dirty="0"/>
          </a:p>
          <a:p>
            <a:r>
              <a:rPr lang="it-IT" sz="2000" dirty="0"/>
              <a:t>Andiamo a mostrare il Test Case relativo al login di un utente, ponendo attenzione sulle categorie per ogni parametro e le scelte per ogni categoria.</a:t>
            </a:r>
          </a:p>
        </p:txBody>
      </p:sp>
      <p:pic>
        <p:nvPicPr>
          <p:cNvPr id="4" name="Immagine 3" descr="Immagine che contiene testo, schermata, ricevuta, numero&#10;&#10;Descrizione generata automaticamente">
            <a:extLst>
              <a:ext uri="{FF2B5EF4-FFF2-40B4-BE49-F238E27FC236}">
                <a16:creationId xmlns:a16="http://schemas.microsoft.com/office/drawing/2014/main" id="{23C9DD13-9E1A-F48E-C756-045C5280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7" y="2914675"/>
            <a:ext cx="6637595" cy="4587638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0F07537-E6C1-676D-664C-1F088882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95" y="2946970"/>
            <a:ext cx="6751905" cy="279678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CD022C4-508C-A126-F50C-A842ECCA233B}"/>
              </a:ext>
            </a:extLst>
          </p:cNvPr>
          <p:cNvSpPr/>
          <p:nvPr/>
        </p:nvSpPr>
        <p:spPr>
          <a:xfrm>
            <a:off x="6791093" y="2485849"/>
            <a:ext cx="869797" cy="57437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865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6E8BC34-6259-97E6-E1E7-F645563F7527}"/>
              </a:ext>
            </a:extLst>
          </p:cNvPr>
          <p:cNvSpPr txBox="1"/>
          <p:nvPr/>
        </p:nvSpPr>
        <p:spPr>
          <a:xfrm>
            <a:off x="245328" y="267629"/>
            <a:ext cx="9556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TEST EXECUTION</a:t>
            </a:r>
          </a:p>
        </p:txBody>
      </p:sp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1C99B440-7104-732B-BBA0-AAA91024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" y="3031530"/>
            <a:ext cx="5670901" cy="1606755"/>
          </a:xfrm>
          <a:prstGeom prst="rect">
            <a:avLst/>
          </a:prstGeom>
        </p:spPr>
      </p:pic>
      <p:pic>
        <p:nvPicPr>
          <p:cNvPr id="6" name="Immagine 5" descr="Immagine che contiene testo, software, Icona del computer, Pagina Web&#10;&#10;Descrizione generata automaticamente">
            <a:extLst>
              <a:ext uri="{FF2B5EF4-FFF2-40B4-BE49-F238E27FC236}">
                <a16:creationId xmlns:a16="http://schemas.microsoft.com/office/drawing/2014/main" id="{0F387988-1425-BF97-D030-468CC524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23" y="1914478"/>
            <a:ext cx="8973115" cy="51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6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-91440" y="-73152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180" y="-731520"/>
            <a:ext cx="383122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7533" y="384333"/>
            <a:ext cx="5273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Obiettivi del Progetto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200" y="1810226"/>
            <a:ext cx="9306401" cy="3716451"/>
          </a:xfrm>
          <a:prstGeom prst="roundRect">
            <a:avLst>
              <a:gd name="adj" fmla="val 4953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022197" y="2128243"/>
            <a:ext cx="4899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Affermarsi come nuovo sito e-commerce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22197" y="2973442"/>
            <a:ext cx="8834438" cy="2073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Gametop</a:t>
            </a:r>
            <a:r>
              <a:rPr lang="en-US" sz="28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8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punta</a:t>
            </a:r>
            <a:r>
              <a:rPr lang="en-US" sz="28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ad essere un nuovo sito e-commerce per la </a:t>
            </a:r>
            <a:r>
              <a:rPr lang="en-US" sz="28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vendita</a:t>
            </a:r>
            <a:r>
              <a:rPr lang="en-US" sz="28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 </a:t>
            </a:r>
            <a:r>
              <a:rPr lang="en-US" sz="28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prodotti</a:t>
            </a:r>
            <a:r>
              <a:rPr lang="en-US" sz="28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8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legati</a:t>
            </a:r>
            <a:r>
              <a:rPr lang="en-US" sz="28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al mondo </a:t>
            </a:r>
            <a:r>
              <a:rPr lang="en-US" sz="28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videoludico</a:t>
            </a:r>
            <a:r>
              <a:rPr lang="en-US" sz="28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 un punto di riferimento per gli </a:t>
            </a:r>
            <a:r>
              <a:rPr lang="en-US" sz="28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appassionati</a:t>
            </a:r>
            <a:r>
              <a:rPr lang="en-US" sz="28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del </a:t>
            </a:r>
            <a:r>
              <a:rPr lang="en-US" sz="28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settore</a:t>
            </a:r>
            <a:r>
              <a:rPr lang="en-US" sz="28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2FCACE9-3C38-A207-737F-3FA54D53B4B2}"/>
              </a:ext>
            </a:extLst>
          </p:cNvPr>
          <p:cNvSpPr txBox="1"/>
          <p:nvPr/>
        </p:nvSpPr>
        <p:spPr>
          <a:xfrm>
            <a:off x="375138" y="398585"/>
            <a:ext cx="752621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TEST</a:t>
            </a:r>
          </a:p>
          <a:p>
            <a:r>
              <a:rPr lang="it-IT" sz="4000" dirty="0"/>
              <a:t>Ritrova account «Personale»</a:t>
            </a:r>
          </a:p>
          <a:p>
            <a:endParaRPr lang="it-IT" sz="4000" dirty="0"/>
          </a:p>
          <a:p>
            <a:endParaRPr lang="it-IT" sz="4000" dirty="0"/>
          </a:p>
          <a:p>
            <a:endParaRPr lang="it-IT" sz="4000" dirty="0"/>
          </a:p>
          <a:p>
            <a:endParaRPr lang="it-IT" sz="4000" dirty="0"/>
          </a:p>
          <a:p>
            <a:endParaRPr lang="it-IT" sz="4000" dirty="0"/>
          </a:p>
          <a:p>
            <a:endParaRPr lang="it-IT" sz="4000" dirty="0"/>
          </a:p>
          <a:p>
            <a:endParaRPr lang="it-IT" sz="4000" dirty="0"/>
          </a:p>
          <a:p>
            <a:endParaRPr lang="it-IT" sz="4000" dirty="0"/>
          </a:p>
          <a:p>
            <a:endParaRPr lang="it-IT" sz="4000" dirty="0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18E37C88-FA76-2DE9-6331-B046212E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086011"/>
            <a:ext cx="6942422" cy="2057578"/>
          </a:xfrm>
          <a:prstGeom prst="rect">
            <a:avLst/>
          </a:prstGeom>
        </p:spPr>
      </p:pic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3C75EA5-3CF0-99A4-5CA6-E59040D0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38" y="1730887"/>
            <a:ext cx="7244862" cy="44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60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5D8C07-3359-2539-7D14-97884632A3E3}"/>
              </a:ext>
            </a:extLst>
          </p:cNvPr>
          <p:cNvSpPr txBox="1"/>
          <p:nvPr/>
        </p:nvSpPr>
        <p:spPr>
          <a:xfrm>
            <a:off x="293077" y="386862"/>
            <a:ext cx="79599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TEST EXECUTION DAO</a:t>
            </a:r>
            <a:br>
              <a:rPr lang="it-IT" dirty="0"/>
            </a:br>
            <a:endParaRPr lang="it-IT" dirty="0"/>
          </a:p>
          <a:p>
            <a:r>
              <a:rPr lang="it-IT" dirty="0"/>
              <a:t>Mostriamo l’esecuzione dei test relativi al Gestore dei Ruoli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6DC9F4-2658-9DF6-F377-1A50E3D7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2" y="2119238"/>
            <a:ext cx="10426619" cy="3285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10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-104172"/>
            <a:ext cx="14630400" cy="833377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4" name="Text 2"/>
          <p:cNvSpPr/>
          <p:nvPr/>
        </p:nvSpPr>
        <p:spPr>
          <a:xfrm>
            <a:off x="399769" y="87861"/>
            <a:ext cx="7505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Ambito</a:t>
            </a: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del Sistema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52937" y="1242057"/>
            <a:ext cx="2446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L'ambito del sistema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652937" y="1910771"/>
            <a:ext cx="11708825" cy="5729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L'ambito del sistema è l'ambiente web, il sistema è orientato a tutti gli appassionati del mondo dei videogiochi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>
              <a:lnSpc>
                <a:spcPts val="2799"/>
              </a:lnSpc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IL SISTEMA PERMETTE:</a:t>
            </a:r>
            <a:b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</a:b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A tutti gli utenti:            </a:t>
            </a: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- 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di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effettuare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la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registrazione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al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sito</a:t>
            </a:r>
            <a:endParaRPr lang="en-US" sz="20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>
              <a:lnSpc>
                <a:spcPts val="2799"/>
              </a:lnSpc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                                         - di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visualizzare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prodotti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, 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dettagli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di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ogni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prodotto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e come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sono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divisi in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categorie</a:t>
            </a:r>
            <a:endParaRPr lang="en-US" sz="20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>
              <a:lnSpc>
                <a:spcPts val="2799"/>
              </a:lnSpc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                                         - di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aggiungere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e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rimuovere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prodotti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nel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carrello</a:t>
            </a:r>
            <a:b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</a:br>
            <a:b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</a:b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A utenti </a:t>
            </a:r>
            <a:r>
              <a:rPr lang="en-US" sz="2000" b="1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registrati</a:t>
            </a: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:         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- di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procedere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all’acquisto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dei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prodotti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del proprio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carrello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,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generando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un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ordine</a:t>
            </a:r>
            <a:endParaRPr lang="en-US" sz="20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>
              <a:lnSpc>
                <a:spcPts val="2799"/>
              </a:lnSpc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                                          - di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visualizzare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gli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ordini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effettuati</a:t>
            </a:r>
            <a:endParaRPr lang="en-US" sz="20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>
              <a:lnSpc>
                <a:spcPts val="2799"/>
              </a:lnSpc>
            </a:pPr>
            <a:endParaRPr lang="en-US" sz="20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Al </a:t>
            </a:r>
            <a:r>
              <a:rPr lang="en-US" sz="2000" b="1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gestore</a:t>
            </a: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b="1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degli</a:t>
            </a: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b="1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ordini</a:t>
            </a: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:   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- di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confermare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,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modificare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o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eliminare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un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ordine</a:t>
            </a:r>
            <a:endParaRPr lang="en-US" sz="20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Al </a:t>
            </a:r>
            <a:r>
              <a:rPr lang="en-US" sz="2000" b="1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gestore</a:t>
            </a: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dei </a:t>
            </a:r>
            <a:r>
              <a:rPr lang="en-US" sz="2000" b="1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prodotti</a:t>
            </a: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:  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- di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aggiungere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,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modificare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o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eliminare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un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prodotto</a:t>
            </a:r>
            <a:endParaRPr lang="en-US" sz="20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>
              <a:lnSpc>
                <a:spcPts val="2799"/>
              </a:lnSpc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Al </a:t>
            </a:r>
            <a:r>
              <a:rPr lang="en-US" sz="2000" b="1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gestore</a:t>
            </a: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dei </a:t>
            </a:r>
            <a:r>
              <a:rPr lang="en-US" sz="2000" b="1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ruoli</a:t>
            </a: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:         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- di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aggiungere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,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modificare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o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eliminare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un account “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gestore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ruoli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/</a:t>
            </a:r>
            <a:r>
              <a:rPr lang="en-US" sz="20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personale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”</a:t>
            </a:r>
            <a:endParaRPr lang="en-US" sz="2000" dirty="0"/>
          </a:p>
          <a:p>
            <a:pPr>
              <a:lnSpc>
                <a:spcPts val="2799"/>
              </a:lnSpc>
            </a:pP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743932" y="2759869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329226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2759869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676412"/>
            <a:ext cx="315634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E322CF4-851D-2D63-D708-592284FA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01111" y="10404"/>
            <a:ext cx="3398698" cy="1911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49D86D-F5AB-08A2-2F8F-9EB5BCE5943D}"/>
              </a:ext>
            </a:extLst>
          </p:cNvPr>
          <p:cNvSpPr txBox="1"/>
          <p:nvPr/>
        </p:nvSpPr>
        <p:spPr>
          <a:xfrm>
            <a:off x="439838" y="370389"/>
            <a:ext cx="11262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Kanit"/>
              </a:rPr>
              <a:t>Requisiti del sistema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EF1C10-1043-1665-88A5-F5583437ADB6}"/>
              </a:ext>
            </a:extLst>
          </p:cNvPr>
          <p:cNvSpPr txBox="1"/>
          <p:nvPr/>
        </p:nvSpPr>
        <p:spPr>
          <a:xfrm>
            <a:off x="555584" y="1515575"/>
            <a:ext cx="7141581" cy="1027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Requisiti funzionali</a:t>
            </a:r>
          </a:p>
          <a:p>
            <a:endParaRPr lang="it-IT" sz="2000" dirty="0"/>
          </a:p>
          <a:p>
            <a:r>
              <a:rPr lang="it-IT" sz="2000" dirty="0"/>
              <a:t>Pagina principale</a:t>
            </a:r>
          </a:p>
          <a:p>
            <a:r>
              <a:rPr lang="it-IT" sz="2000" dirty="0"/>
              <a:t>Pagina di login utente</a:t>
            </a:r>
          </a:p>
          <a:p>
            <a:r>
              <a:rPr lang="it-IT" sz="2000" dirty="0"/>
              <a:t>Pagina di login account «personale»</a:t>
            </a:r>
          </a:p>
          <a:p>
            <a:r>
              <a:rPr lang="it-IT" sz="2000" dirty="0"/>
              <a:t>Pagina per la registrazione</a:t>
            </a:r>
          </a:p>
          <a:p>
            <a:r>
              <a:rPr lang="it-IT" sz="2000" dirty="0"/>
              <a:t>Pagina per la visualizzazione di una categoria di prodotti</a:t>
            </a:r>
          </a:p>
          <a:p>
            <a:r>
              <a:rPr lang="it-IT" sz="2000" dirty="0"/>
              <a:t>Pagina che mostra il carrello</a:t>
            </a:r>
          </a:p>
          <a:p>
            <a:r>
              <a:rPr lang="it-IT" sz="2000" dirty="0"/>
              <a:t>Funzione di aggiunta prodotto al carrello</a:t>
            </a:r>
          </a:p>
          <a:p>
            <a:r>
              <a:rPr lang="it-IT" sz="2000" dirty="0"/>
              <a:t>Funzione rimozione prodotto al carrello</a:t>
            </a:r>
          </a:p>
          <a:p>
            <a:r>
              <a:rPr lang="it-IT" sz="2000" dirty="0"/>
              <a:t>Possibilità di completare l’acquisto inserendo spedizione e pagamento</a:t>
            </a:r>
          </a:p>
          <a:p>
            <a:r>
              <a:rPr lang="it-IT" sz="2000" dirty="0"/>
              <a:t>Pagina area riservata utente</a:t>
            </a:r>
          </a:p>
          <a:p>
            <a:r>
              <a:rPr lang="it-IT" sz="2000" dirty="0"/>
              <a:t>Pagina area riservata «personale»</a:t>
            </a:r>
          </a:p>
          <a:p>
            <a:r>
              <a:rPr lang="it-IT" sz="2000" dirty="0"/>
              <a:t>Funzionalità in base al tipo di «personale»</a:t>
            </a:r>
          </a:p>
          <a:p>
            <a:endParaRPr lang="it-IT" sz="20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4F6655-EF09-2704-A5B8-B6E9A32373CE}"/>
              </a:ext>
            </a:extLst>
          </p:cNvPr>
          <p:cNvSpPr txBox="1"/>
          <p:nvPr/>
        </p:nvSpPr>
        <p:spPr>
          <a:xfrm>
            <a:off x="7315201" y="1574156"/>
            <a:ext cx="718787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Requisiti non funzionali</a:t>
            </a:r>
          </a:p>
          <a:p>
            <a:endParaRPr lang="it-IT" sz="2000" dirty="0"/>
          </a:p>
          <a:p>
            <a:r>
              <a:rPr lang="it-IT" sz="2000" dirty="0"/>
              <a:t>Usabilità                  uso di interfacce user-friendly</a:t>
            </a:r>
          </a:p>
          <a:p>
            <a:r>
              <a:rPr lang="it-IT" sz="2000" dirty="0"/>
              <a:t>Affidabilità              accesso a funzionalità in base ai ruoli degli utenti</a:t>
            </a:r>
          </a:p>
          <a:p>
            <a:r>
              <a:rPr lang="it-IT" sz="2000" dirty="0"/>
              <a:t>Implementazione   Java, Html, </a:t>
            </a:r>
            <a:r>
              <a:rPr lang="it-IT" sz="2000" dirty="0" err="1"/>
              <a:t>Css</a:t>
            </a:r>
            <a:r>
              <a:rPr lang="it-IT" sz="2000" dirty="0"/>
              <a:t>, JS, MySQL</a:t>
            </a:r>
          </a:p>
          <a:p>
            <a:r>
              <a:rPr lang="it-IT" sz="2000" dirty="0"/>
              <a:t>Performance         </a:t>
            </a:r>
          </a:p>
          <a:p>
            <a:r>
              <a:rPr lang="it-IT" sz="2000" dirty="0"/>
              <a:t>Manutenibilità        Per tutto il ciclo di vita del softwares</a:t>
            </a:r>
          </a:p>
          <a:p>
            <a:r>
              <a:rPr lang="it-IT" sz="2000" dirty="0"/>
              <a:t>Legali</a:t>
            </a:r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</p:txBody>
      </p:sp>
      <p:pic>
        <p:nvPicPr>
          <p:cNvPr id="10" name="Immagine 9" descr="Immagine che contiene cerchio, clipart, Elementi grafici, design&#10;&#10;Descrizione generata automaticamente">
            <a:extLst>
              <a:ext uri="{FF2B5EF4-FFF2-40B4-BE49-F238E27FC236}">
                <a16:creationId xmlns:a16="http://schemas.microsoft.com/office/drawing/2014/main" id="{073D1DD1-2774-5038-592C-E244D38BD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9790" y="4426654"/>
            <a:ext cx="7630610" cy="38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72184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4" name="Text 2"/>
          <p:cNvSpPr/>
          <p:nvPr/>
        </p:nvSpPr>
        <p:spPr>
          <a:xfrm>
            <a:off x="591158" y="54234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Scenario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Effettua</a:t>
            </a: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Acquisto Utente Registrato</a:t>
            </a:r>
            <a:endParaRPr lang="en-US" sz="4374" dirty="0"/>
          </a:p>
        </p:txBody>
      </p:sp>
      <p:sp>
        <p:nvSpPr>
          <p:cNvPr id="7" name="Text 5"/>
          <p:cNvSpPr/>
          <p:nvPr/>
        </p:nvSpPr>
        <p:spPr>
          <a:xfrm>
            <a:off x="2760107" y="4738330"/>
            <a:ext cx="5387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5218748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695A1D-858F-0E88-B8CD-F92095AC4FEA}"/>
              </a:ext>
            </a:extLst>
          </p:cNvPr>
          <p:cNvSpPr txBox="1"/>
          <p:nvPr/>
        </p:nvSpPr>
        <p:spPr>
          <a:xfrm>
            <a:off x="591158" y="2361235"/>
            <a:ext cx="94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Mostriamo questo scenario che copre un ampio esempio di utilizzo delle funzionalità del sistema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65CAFE-CA32-21A3-E285-A23BA119CDCE}"/>
              </a:ext>
            </a:extLst>
          </p:cNvPr>
          <p:cNvSpPr txBox="1"/>
          <p:nvPr/>
        </p:nvSpPr>
        <p:spPr>
          <a:xfrm>
            <a:off x="591158" y="3055716"/>
            <a:ext cx="9930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Cliente Luigi accede a </a:t>
            </a:r>
            <a:r>
              <a:rPr lang="it-IT" sz="2000" dirty="0" err="1"/>
              <a:t>Gametop</a:t>
            </a:r>
            <a:r>
              <a:rPr lang="it-IT" sz="2000" dirty="0"/>
              <a:t>, intenzionato ad acquistare un prodotto.</a:t>
            </a:r>
          </a:p>
          <a:p>
            <a:r>
              <a:rPr lang="it-IT" sz="2000" dirty="0"/>
              <a:t>Luigi si trova nella pagina principale del sito dove nota le varie sezioni principali:</a:t>
            </a:r>
            <a:br>
              <a:rPr lang="it-IT" sz="2000" dirty="0"/>
            </a:br>
            <a:r>
              <a:rPr lang="it-IT" sz="2000" dirty="0"/>
              <a:t>- Categoria Console</a:t>
            </a:r>
            <a:br>
              <a:rPr lang="it-IT" sz="2000" dirty="0"/>
            </a:br>
            <a:r>
              <a:rPr lang="it-IT" sz="2000" dirty="0"/>
              <a:t>- Categoria Videogiochi</a:t>
            </a:r>
            <a:br>
              <a:rPr lang="it-IT" sz="2000" dirty="0"/>
            </a:br>
            <a:r>
              <a:rPr lang="it-IT" sz="2000" dirty="0"/>
              <a:t>- Categoria Accessori</a:t>
            </a:r>
          </a:p>
          <a:p>
            <a:r>
              <a:rPr lang="it-IT" sz="2000" dirty="0"/>
              <a:t>- Pagina Login</a:t>
            </a:r>
          </a:p>
          <a:p>
            <a:r>
              <a:rPr lang="it-IT" sz="2000" dirty="0"/>
              <a:t>- Pagina Login Personale </a:t>
            </a:r>
          </a:p>
          <a:p>
            <a:r>
              <a:rPr lang="it-IT" sz="2000" dirty="0"/>
              <a:t>- Carrello</a:t>
            </a:r>
          </a:p>
          <a:p>
            <a:r>
              <a:rPr lang="it-IT" sz="2000" dirty="0"/>
              <a:t>Luigi clicca sulla pagina per effettuare il login</a:t>
            </a:r>
          </a:p>
        </p:txBody>
      </p:sp>
      <p:pic>
        <p:nvPicPr>
          <p:cNvPr id="15" name="Immagine 14" descr="Immagine che contiene testo, elettronica, schermata, computer&#10;&#10;Descrizione generata automaticamente">
            <a:extLst>
              <a:ext uri="{FF2B5EF4-FFF2-40B4-BE49-F238E27FC236}">
                <a16:creationId xmlns:a16="http://schemas.microsoft.com/office/drawing/2014/main" id="{B4FE79F9-603F-EDE2-8FA4-F94C1562E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148" y="3713100"/>
            <a:ext cx="6874414" cy="44098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6" name="Text 3"/>
          <p:cNvSpPr/>
          <p:nvPr/>
        </p:nvSpPr>
        <p:spPr>
          <a:xfrm>
            <a:off x="463836" y="58316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Scenario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Effettua</a:t>
            </a: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Acquisto Utente Registrato</a:t>
            </a:r>
            <a:endParaRPr lang="en-US" sz="4374" dirty="0"/>
          </a:p>
        </p:txBody>
      </p:sp>
      <p:sp>
        <p:nvSpPr>
          <p:cNvPr id="9" name="Text 6"/>
          <p:cNvSpPr/>
          <p:nvPr/>
        </p:nvSpPr>
        <p:spPr>
          <a:xfrm>
            <a:off x="2760107" y="4682847"/>
            <a:ext cx="5387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5163264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FEB2E7-B2CA-B837-AD4D-4F694C97427D}"/>
              </a:ext>
            </a:extLst>
          </p:cNvPr>
          <p:cNvSpPr txBox="1"/>
          <p:nvPr/>
        </p:nvSpPr>
        <p:spPr>
          <a:xfrm>
            <a:off x="463836" y="2488557"/>
            <a:ext cx="12962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Luigi viene indirizzato alla pagina per effettuare il login con le proprie credenziali</a:t>
            </a:r>
            <a:br>
              <a:rPr lang="it-IT" sz="2000" dirty="0"/>
            </a:br>
            <a:r>
              <a:rPr lang="it-IT" sz="2000" dirty="0"/>
              <a:t>Una volta inserite, clicca sul pulsate accedi e viene indirizzato alla homepage con un messaggio di benvenuto</a:t>
            </a:r>
          </a:p>
        </p:txBody>
      </p:sp>
      <p:pic>
        <p:nvPicPr>
          <p:cNvPr id="14" name="Immagine 13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A51D9DDD-6B15-B146-4D5D-F53A61A9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534" y="3317782"/>
            <a:ext cx="8875400" cy="47289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49713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8085" y="47782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Scenario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Effettua</a:t>
            </a: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Acquisto Utente Registrato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60116" y="2351067"/>
            <a:ext cx="8845930" cy="52882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A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questo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 punto, Luigi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procede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 a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selezionare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 la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categoria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 di cui </a:t>
            </a:r>
            <a:b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</a:b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fa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parte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 il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prodotto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che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 gli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interessa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.</a:t>
            </a:r>
            <a:b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</a:b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Ogni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prodotto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presenta</a:t>
            </a: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: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FOTO</a:t>
            </a:r>
            <a:b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</a:b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NOME</a:t>
            </a:r>
            <a:b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</a:b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DESCRIZIONE</a:t>
            </a:r>
            <a:b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</a:b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PREZZO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</a:rPr>
              <a:t>PULSANTE AGGIUNGI AL CARRELLO</a:t>
            </a:r>
          </a:p>
          <a:p>
            <a:pPr marL="0" indent="0">
              <a:lnSpc>
                <a:spcPts val="2734"/>
              </a:lnSpc>
              <a:buNone/>
            </a:pPr>
            <a:endParaRPr lang="en-US" sz="2187" dirty="0">
              <a:solidFill>
                <a:srgbClr val="2C3249"/>
              </a:solidFill>
              <a:latin typeface="Kanit" pitchFamily="34" charset="0"/>
              <a:ea typeface="Kanit" pitchFamily="34" charset="-122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5163264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66708" y="38442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Scenario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Effettua</a:t>
            </a: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Acquisto Utente Registrato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5212913" y="4682847"/>
            <a:ext cx="5387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5163264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magine 11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D1F31CE2-579C-202E-A2D5-BE15C35B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708" y="3446507"/>
            <a:ext cx="8738106" cy="465577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31105-F298-7370-D8D4-DD24BFA57353}"/>
              </a:ext>
            </a:extLst>
          </p:cNvPr>
          <p:cNvSpPr txBox="1"/>
          <p:nvPr/>
        </p:nvSpPr>
        <p:spPr>
          <a:xfrm>
            <a:off x="4294208" y="2083443"/>
            <a:ext cx="9502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Luigi seleziona il prodotto che desidera acquistare, il prodotto viene inserito nel carrello.</a:t>
            </a:r>
            <a:br>
              <a:rPr lang="it-IT" dirty="0"/>
            </a:br>
            <a:r>
              <a:rPr lang="it-IT" dirty="0"/>
              <a:t>Adesso Luigi può procedere all’ordine oppure decidere di svuotare il carrello o continuare a scegliere altri articoli.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8" y="129562"/>
            <a:ext cx="2812649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0293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Scenario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Effettua</a:t>
            </a: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Acquisto Utente Registrato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5212913" y="4682847"/>
            <a:ext cx="5387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5163264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A799F-715E-9904-7600-D087BB39EE5E}"/>
              </a:ext>
            </a:extLst>
          </p:cNvPr>
          <p:cNvSpPr txBox="1"/>
          <p:nvPr/>
        </p:nvSpPr>
        <p:spPr>
          <a:xfrm>
            <a:off x="0" y="983848"/>
            <a:ext cx="414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rgbClr val="0070C0"/>
                </a:solidFill>
              </a:rPr>
              <a:t>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73D1B83-1C38-0FF2-F403-48CC241ED9C6}"/>
              </a:ext>
            </a:extLst>
          </p:cNvPr>
          <p:cNvSpPr txBox="1"/>
          <p:nvPr/>
        </p:nvSpPr>
        <p:spPr>
          <a:xfrm>
            <a:off x="4490799" y="1702268"/>
            <a:ext cx="9547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Luigi, convinto dei prodotti scelti, procede all’acquisto.</a:t>
            </a:r>
            <a:br>
              <a:rPr lang="it-IT" dirty="0"/>
            </a:br>
            <a:r>
              <a:rPr lang="it-IT" dirty="0"/>
              <a:t>Viene indirizzato alla pagina per l’inserimento dei dati relativi alla spedizione e successivamente alla pagina per il pagamento dove inserirà i dati della carta.</a:t>
            </a:r>
          </a:p>
        </p:txBody>
      </p:sp>
      <p:pic>
        <p:nvPicPr>
          <p:cNvPr id="15" name="Immagine 14" descr="Immagine che contiene schermata, testo, Software multimediale, software&#10;&#10;Descrizione generata automaticamente">
            <a:extLst>
              <a:ext uri="{FF2B5EF4-FFF2-40B4-BE49-F238E27FC236}">
                <a16:creationId xmlns:a16="http://schemas.microsoft.com/office/drawing/2014/main" id="{1FBAF265-737E-BCB3-BFAD-CCDFD90FE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669" y="2817373"/>
            <a:ext cx="5351322" cy="4416804"/>
          </a:xfrm>
          <a:prstGeom prst="rect">
            <a:avLst/>
          </a:prstGeom>
        </p:spPr>
      </p:pic>
      <p:pic>
        <p:nvPicPr>
          <p:cNvPr id="17" name="Immagine 16" descr="Immagine che contiene testo, elettronica, schermata&#10;&#10;Descrizione generata automaticamente">
            <a:extLst>
              <a:ext uri="{FF2B5EF4-FFF2-40B4-BE49-F238E27FC236}">
                <a16:creationId xmlns:a16="http://schemas.microsoft.com/office/drawing/2014/main" id="{BA0E61AD-4B25-76B0-8D67-BFDEE43FF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162" y="3055715"/>
            <a:ext cx="5947909" cy="41784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955</Words>
  <Application>Microsoft Office PowerPoint</Application>
  <PresentationFormat>Personalizzato</PresentationFormat>
  <Paragraphs>148</Paragraphs>
  <Slides>21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Avenir Next</vt:lpstr>
      <vt:lpstr>Calibri</vt:lpstr>
      <vt:lpstr>Calibri Light</vt:lpstr>
      <vt:lpstr>Kanit</vt:lpstr>
      <vt:lpstr>Martel Sans</vt:lpstr>
      <vt:lpstr>Verdana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VINCENZO TARANTINO</cp:lastModifiedBy>
  <cp:revision>64</cp:revision>
  <dcterms:created xsi:type="dcterms:W3CDTF">2024-01-20T12:20:57Z</dcterms:created>
  <dcterms:modified xsi:type="dcterms:W3CDTF">2024-01-23T11:04:37Z</dcterms:modified>
</cp:coreProperties>
</file>